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8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19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90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318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51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5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4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18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54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12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10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5D91F-24C5-493B-B2B5-B776F9A31F1B}" type="datetimeFigureOut">
              <a:rPr lang="it-IT" smtClean="0"/>
              <a:t>17/07/19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0B22E-C803-4D25-96C8-8E65CEDB27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4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err="1">
                <a:latin typeface="Bahnschrift" panose="020B0502040204020203" pitchFamily="34" charset="0"/>
              </a:rPr>
              <a:t>Guess</a:t>
            </a:r>
            <a:r>
              <a:rPr lang="it-IT" sz="4800" b="1" dirty="0">
                <a:latin typeface="Bahnschrift" panose="020B0502040204020203" pitchFamily="34" charset="0"/>
              </a:rPr>
              <a:t> </a:t>
            </a:r>
            <a:r>
              <a:rPr lang="it-IT" sz="4800" b="1" dirty="0" err="1">
                <a:latin typeface="Bahnschrift" panose="020B0502040204020203" pitchFamily="34" charset="0"/>
              </a:rPr>
              <a:t>it</a:t>
            </a:r>
            <a:r>
              <a:rPr lang="it-IT" sz="4800" b="1" dirty="0">
                <a:latin typeface="Bahnschrift" panose="020B0502040204020203" pitchFamily="34" charset="0"/>
              </a:rPr>
              <a:t> in a </a:t>
            </a:r>
            <a:r>
              <a:rPr lang="it-IT" sz="4800" b="1" dirty="0" err="1">
                <a:latin typeface="Bahnschrift" panose="020B0502040204020203" pitchFamily="34" charset="0"/>
              </a:rPr>
              <a:t>few</a:t>
            </a:r>
            <a:r>
              <a:rPr lang="it-IT" sz="4800" b="1" dirty="0">
                <a:latin typeface="Bahnschrift" panose="020B0502040204020203" pitchFamily="34" charset="0"/>
              </a:rPr>
              <a:t> </a:t>
            </a:r>
            <a:r>
              <a:rPr lang="it-IT" sz="4800" b="1" dirty="0" err="1">
                <a:latin typeface="Bahnschrift" panose="020B0502040204020203" pitchFamily="34" charset="0"/>
              </a:rPr>
              <a:t>seconds</a:t>
            </a:r>
            <a:endParaRPr lang="it-IT" sz="4800" b="1" dirty="0">
              <a:latin typeface="Bahnschrift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7175" y="15573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atin typeface="Bahnschrift" panose="020B0502040204020203" pitchFamily="34" charset="0"/>
              </a:rPr>
              <a:t>Belli di Brutti</a:t>
            </a:r>
          </a:p>
          <a:p>
            <a:r>
              <a:rPr lang="it-IT" sz="1600" dirty="0">
                <a:latin typeface="Bahnschrift" panose="020B0502040204020203" pitchFamily="34" charset="0"/>
              </a:rPr>
              <a:t>Alice </a:t>
            </a:r>
            <a:r>
              <a:rPr lang="it-IT" sz="1600" dirty="0" err="1">
                <a:latin typeface="Bahnschrift" panose="020B0502040204020203" pitchFamily="34" charset="0"/>
              </a:rPr>
              <a:t>Schirinà</a:t>
            </a:r>
            <a:endParaRPr lang="it-IT" sz="1600" dirty="0">
              <a:latin typeface="Bahnschrift" panose="020B0502040204020203" pitchFamily="34" charset="0"/>
            </a:endParaRPr>
          </a:p>
          <a:p>
            <a:r>
              <a:rPr lang="it-IT" sz="1600" dirty="0">
                <a:latin typeface="Bahnschrift" panose="020B0502040204020203" pitchFamily="34" charset="0"/>
              </a:rPr>
              <a:t>Maria Luisa Croci</a:t>
            </a:r>
          </a:p>
          <a:p>
            <a:r>
              <a:rPr lang="it-IT" sz="1600" dirty="0">
                <a:latin typeface="Bahnschrift" panose="020B0502040204020203" pitchFamily="34" charset="0"/>
              </a:rPr>
              <a:t>Giuseppe Stefanelli</a:t>
            </a:r>
          </a:p>
          <a:p>
            <a:r>
              <a:rPr lang="it-IT" sz="1600" dirty="0">
                <a:latin typeface="Bahnschrift" panose="020B0502040204020203" pitchFamily="34" charset="0"/>
              </a:rPr>
              <a:t>Valerio Antonini</a:t>
            </a:r>
          </a:p>
          <a:p>
            <a:r>
              <a:rPr lang="it-IT" sz="1600" dirty="0">
                <a:latin typeface="Bahnschrift" panose="020B0502040204020203" pitchFamily="34" charset="0"/>
              </a:rPr>
              <a:t>Daniele Sanna</a:t>
            </a:r>
          </a:p>
        </p:txBody>
      </p:sp>
    </p:spTree>
    <p:extLst>
      <p:ext uri="{BB962C8B-B14F-4D97-AF65-F5344CB8AC3E}">
        <p14:creationId xmlns:p14="http://schemas.microsoft.com/office/powerpoint/2010/main" val="9568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113847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Bahnschrift SemiBold" panose="020B0502040204020203" pitchFamily="34" charset="0"/>
              </a:rPr>
              <a:t>Basic Machine </a:t>
            </a:r>
            <a:r>
              <a:rPr lang="it-IT" dirty="0" err="1">
                <a:latin typeface="Bahnschrift SemiBold" panose="020B0502040204020203" pitchFamily="34" charset="0"/>
              </a:rPr>
              <a:t>learning</a:t>
            </a:r>
            <a:r>
              <a:rPr lang="it-IT" dirty="0">
                <a:latin typeface="Bahnschrift SemiBold" panose="020B0502040204020203" pitchFamily="34" charset="0"/>
              </a:rPr>
              <a:t> model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95943" y="914009"/>
            <a:ext cx="1176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ucida Console" panose="020B0609040504020204" pitchFamily="49" charset="0"/>
              </a:rPr>
              <a:t>For the 5° model a </a:t>
            </a:r>
            <a:r>
              <a:rPr lang="it-IT" dirty="0" err="1">
                <a:latin typeface="Lucida Console" panose="020B0609040504020204" pitchFamily="49" charset="0"/>
              </a:rPr>
              <a:t>Support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vector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Classifier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is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used</a:t>
            </a:r>
            <a:r>
              <a:rPr lang="it-IT" dirty="0">
                <a:latin typeface="Lucida Console" panose="020B0609040504020204" pitchFamily="49" charset="0"/>
              </a:rPr>
              <a:t>: the </a:t>
            </a:r>
            <a:r>
              <a:rPr lang="it-IT" dirty="0" err="1">
                <a:latin typeface="Lucida Console" panose="020B0609040504020204" pitchFamily="49" charset="0"/>
              </a:rPr>
              <a:t>dataset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is</a:t>
            </a:r>
            <a:r>
              <a:rPr lang="it-IT" dirty="0">
                <a:latin typeface="Lucida Console" panose="020B0609040504020204" pitchFamily="49" charset="0"/>
              </a:rPr>
              <a:t> the </a:t>
            </a:r>
            <a:r>
              <a:rPr lang="it-IT" dirty="0" err="1">
                <a:latin typeface="Lucida Console" panose="020B0609040504020204" pitchFamily="49" charset="0"/>
              </a:rPr>
              <a:t>same</a:t>
            </a:r>
            <a:r>
              <a:rPr lang="it-IT" dirty="0">
                <a:latin typeface="Lucida Console" panose="020B0609040504020204" pitchFamily="49" charset="0"/>
              </a:rPr>
              <a:t> of </a:t>
            </a:r>
          </a:p>
          <a:p>
            <a:r>
              <a:rPr lang="it-IT" dirty="0">
                <a:latin typeface="Lucida Console" panose="020B0609040504020204" pitchFamily="49" charset="0"/>
              </a:rPr>
              <a:t>the </a:t>
            </a:r>
            <a:r>
              <a:rPr lang="it-IT" dirty="0" err="1">
                <a:latin typeface="Lucida Console" panose="020B0609040504020204" pitchFamily="49" charset="0"/>
              </a:rPr>
              <a:t>fully-connected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neural</a:t>
            </a:r>
            <a:r>
              <a:rPr lang="it-IT" dirty="0">
                <a:latin typeface="Lucida Console" panose="020B0609040504020204" pitchFamily="49" charset="0"/>
              </a:rPr>
              <a:t> network</a:t>
            </a:r>
          </a:p>
        </p:txBody>
      </p:sp>
      <p:sp>
        <p:nvSpPr>
          <p:cNvPr id="6" name="Rettangolo 5"/>
          <p:cNvSpPr/>
          <p:nvPr/>
        </p:nvSpPr>
        <p:spPr>
          <a:xfrm>
            <a:off x="7631399" y="5980583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82%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46" y="1724701"/>
            <a:ext cx="5233714" cy="3889393"/>
          </a:xfrm>
          <a:prstGeom prst="rect">
            <a:avLst/>
          </a:prstGeom>
        </p:spPr>
      </p:pic>
      <p:sp>
        <p:nvSpPr>
          <p:cNvPr id="9" name="Segnaposto contenut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097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0520" y="484505"/>
            <a:ext cx="11516360" cy="4351338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Lucida Console" panose="020B0609040504020204" pitchFamily="49" charset="0"/>
              </a:rPr>
              <a:t>For the 6° model a Random </a:t>
            </a:r>
            <a:r>
              <a:rPr lang="it-IT" sz="2000" dirty="0" err="1">
                <a:latin typeface="Lucida Console" panose="020B0609040504020204" pitchFamily="49" charset="0"/>
              </a:rPr>
              <a:t>Forest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Classifier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is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used</a:t>
            </a:r>
            <a:r>
              <a:rPr lang="it-IT" sz="2000" dirty="0">
                <a:latin typeface="Lucida Console" panose="020B0609040504020204" pitchFamily="49" charset="0"/>
              </a:rPr>
              <a:t>; </a:t>
            </a:r>
            <a:r>
              <a:rPr lang="it-IT" sz="2000" dirty="0" err="1">
                <a:latin typeface="Lucida Console" panose="020B0609040504020204" pitchFamily="49" charset="0"/>
              </a:rPr>
              <a:t>again</a:t>
            </a:r>
            <a:r>
              <a:rPr lang="it-IT" sz="2000" dirty="0">
                <a:latin typeface="Lucida Console" panose="020B0609040504020204" pitchFamily="49" charset="0"/>
              </a:rPr>
              <a:t> the </a:t>
            </a:r>
            <a:r>
              <a:rPr lang="it-IT" sz="2000" dirty="0" err="1">
                <a:latin typeface="Lucida Console" panose="020B0609040504020204" pitchFamily="49" charset="0"/>
              </a:rPr>
              <a:t>dataset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is</a:t>
            </a:r>
            <a:r>
              <a:rPr lang="it-IT" sz="2000" dirty="0">
                <a:latin typeface="Lucida Console" panose="020B0609040504020204" pitchFamily="49" charset="0"/>
              </a:rPr>
              <a:t> the </a:t>
            </a:r>
            <a:r>
              <a:rPr lang="it-IT" sz="2000" dirty="0" err="1">
                <a:latin typeface="Lucida Console" panose="020B0609040504020204" pitchFamily="49" charset="0"/>
              </a:rPr>
              <a:t>same</a:t>
            </a:r>
            <a:r>
              <a:rPr lang="it-IT" sz="2000" dirty="0">
                <a:latin typeface="Lucida Console" panose="020B0609040504020204" pitchFamily="49" charset="0"/>
              </a:rPr>
              <a:t> of the </a:t>
            </a:r>
            <a:r>
              <a:rPr lang="it-IT" sz="2000" dirty="0" err="1">
                <a:latin typeface="Lucida Console" panose="020B0609040504020204" pitchFamily="49" charset="0"/>
              </a:rPr>
              <a:t>fully-connected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neural</a:t>
            </a:r>
            <a:r>
              <a:rPr lang="it-IT" sz="2000" dirty="0">
                <a:latin typeface="Lucida Console" panose="020B0609040504020204" pitchFamily="49" charset="0"/>
              </a:rPr>
              <a:t> network </a:t>
            </a:r>
            <a:r>
              <a:rPr lang="it-IT" sz="2000" dirty="0" err="1">
                <a:latin typeface="Lucida Console" panose="020B0609040504020204" pitchFamily="49" charset="0"/>
              </a:rPr>
              <a:t>but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it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is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combined</a:t>
            </a:r>
            <a:r>
              <a:rPr lang="it-IT" sz="2000" dirty="0">
                <a:latin typeface="Lucida Console" panose="020B0609040504020204" pitchFamily="49" charset="0"/>
              </a:rPr>
              <a:t> with a PCA (</a:t>
            </a:r>
            <a:r>
              <a:rPr lang="it-IT" sz="2000" dirty="0" err="1">
                <a:latin typeface="Lucida Console" panose="020B0609040504020204" pitchFamily="49" charset="0"/>
              </a:rPr>
              <a:t>which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increase</a:t>
            </a:r>
            <a:r>
              <a:rPr lang="it-IT" sz="2000" dirty="0">
                <a:latin typeface="Lucida Console" panose="020B0609040504020204" pitchFamily="49" charset="0"/>
              </a:rPr>
              <a:t> the </a:t>
            </a:r>
            <a:r>
              <a:rPr lang="it-IT" sz="2000" dirty="0" err="1">
                <a:latin typeface="Lucida Console" panose="020B0609040504020204" pitchFamily="49" charset="0"/>
              </a:rPr>
              <a:t>accuracy</a:t>
            </a:r>
            <a:r>
              <a:rPr lang="it-IT" sz="2000" dirty="0">
                <a:latin typeface="Lucida Console" panose="020B0609040504020204" pitchFamily="49" charset="0"/>
              </a:rPr>
              <a:t> from 75% to 81%)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1287530"/>
            <a:ext cx="7051040" cy="399986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7346367" y="5608501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81%</a:t>
            </a:r>
          </a:p>
        </p:txBody>
      </p:sp>
    </p:spTree>
    <p:extLst>
      <p:ext uri="{BB962C8B-B14F-4D97-AF65-F5344CB8AC3E}">
        <p14:creationId xmlns:p14="http://schemas.microsoft.com/office/powerpoint/2010/main" val="179997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7640" y="365125"/>
            <a:ext cx="11516360" cy="4351338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Lucida Console" panose="020B0609040504020204" pitchFamily="49" charset="0"/>
              </a:rPr>
              <a:t>The last </a:t>
            </a:r>
            <a:r>
              <a:rPr lang="it-IT" sz="1800" dirty="0" err="1">
                <a:latin typeface="Lucida Console" panose="020B0609040504020204" pitchFamily="49" charset="0"/>
              </a:rPr>
              <a:t>method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used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a </a:t>
            </a:r>
            <a:r>
              <a:rPr lang="it-IT" sz="1800" dirty="0" err="1">
                <a:latin typeface="Lucida Console" panose="020B0609040504020204" pitchFamily="49" charset="0"/>
              </a:rPr>
              <a:t>spectral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clustering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performed</a:t>
            </a:r>
            <a:r>
              <a:rPr lang="it-IT" sz="1800" dirty="0">
                <a:latin typeface="Lucida Console" panose="020B0609040504020204" pitchFamily="49" charset="0"/>
              </a:rPr>
              <a:t> in the </a:t>
            </a:r>
            <a:r>
              <a:rPr lang="it-IT" sz="1800" dirty="0" err="1">
                <a:latin typeface="Lucida Console" panose="020B0609040504020204" pitchFamily="49" charset="0"/>
              </a:rPr>
              <a:t>same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dataset</a:t>
            </a:r>
            <a:r>
              <a:rPr lang="it-IT" sz="1800" dirty="0">
                <a:latin typeface="Lucida Console" panose="020B0609040504020204" pitchFamily="49" charset="0"/>
              </a:rPr>
              <a:t> of random </a:t>
            </a:r>
            <a:r>
              <a:rPr lang="it-IT" sz="1800" dirty="0" err="1">
                <a:latin typeface="Lucida Console" panose="020B0609040504020204" pitchFamily="49" charset="0"/>
              </a:rPr>
              <a:t>forest</a:t>
            </a:r>
            <a:r>
              <a:rPr lang="it-IT" sz="1800" dirty="0">
                <a:latin typeface="Lucida Console" panose="020B0609040504020204" pitchFamily="49" charset="0"/>
              </a:rPr>
              <a:t> (</a:t>
            </a:r>
            <a:r>
              <a:rPr lang="it-IT" sz="1800" dirty="0" err="1">
                <a:latin typeface="Lucida Console" panose="020B0609040504020204" pitchFamily="49" charset="0"/>
              </a:rPr>
              <a:t>which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have</a:t>
            </a:r>
            <a:r>
              <a:rPr lang="it-IT" sz="1800" dirty="0">
                <a:latin typeface="Lucida Console" panose="020B0609040504020204" pitchFamily="49" charset="0"/>
              </a:rPr>
              <a:t> a </a:t>
            </a:r>
            <a:r>
              <a:rPr lang="it-IT" sz="1800" dirty="0" err="1">
                <a:latin typeface="Lucida Console" panose="020B0609040504020204" pitchFamily="49" charset="0"/>
              </a:rPr>
              <a:t>dimensionality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reduction</a:t>
            </a:r>
            <a:r>
              <a:rPr lang="it-IT" sz="1800" dirty="0">
                <a:latin typeface="Lucida Console" panose="020B0609040504020204" pitchFamily="49" charset="0"/>
              </a:rPr>
              <a:t> from PCA); the </a:t>
            </a:r>
            <a:r>
              <a:rPr lang="it-IT" sz="1800" dirty="0" err="1">
                <a:latin typeface="Lucida Console" panose="020B0609040504020204" pitchFamily="49" charset="0"/>
              </a:rPr>
              <a:t>result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showed</a:t>
            </a:r>
            <a:r>
              <a:rPr lang="it-IT" sz="1800" dirty="0">
                <a:latin typeface="Lucida Console" panose="020B0609040504020204" pitchFamily="49" charset="0"/>
              </a:rPr>
              <a:t> by a </a:t>
            </a:r>
            <a:r>
              <a:rPr lang="it-IT" sz="1800" dirty="0" err="1">
                <a:latin typeface="Lucida Console" panose="020B0609040504020204" pitchFamily="49" charset="0"/>
              </a:rPr>
              <a:t>confusion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matrix</a:t>
            </a:r>
            <a:r>
              <a:rPr lang="it-IT" sz="1800" dirty="0"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599" y="1905602"/>
            <a:ext cx="3504281" cy="350428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8750012" y="538801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Lucida Console" panose="020B0609040504020204" pitchFamily="49" charset="0"/>
              </a:rPr>
              <a:t>Not</a:t>
            </a:r>
            <a:r>
              <a:rPr lang="it-IT" dirty="0">
                <a:latin typeface="Lucida Console" panose="020B0609040504020204" pitchFamily="49" charset="0"/>
              </a:rPr>
              <a:t> so </a:t>
            </a:r>
            <a:r>
              <a:rPr lang="it-IT" dirty="0" err="1">
                <a:latin typeface="Lucida Console" panose="020B0609040504020204" pitchFamily="49" charset="0"/>
              </a:rPr>
              <a:t>good</a:t>
            </a:r>
            <a:r>
              <a:rPr lang="it-IT" dirty="0">
                <a:latin typeface="Lucida Console" panose="020B0609040504020204" pitchFamily="49" charset="0"/>
              </a:rPr>
              <a:t>!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5" y="1159003"/>
            <a:ext cx="5224734" cy="52247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869914-5179-A244-B1A5-07B1DE874B0B}"/>
              </a:ext>
            </a:extLst>
          </p:cNvPr>
          <p:cNvSpPr txBox="1"/>
          <p:nvPr/>
        </p:nvSpPr>
        <p:spPr>
          <a:xfrm>
            <a:off x="1975411" y="16134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Lucida Console" panose="020B0609040504020204" pitchFamily="49" charset="0"/>
              </a:rPr>
              <a:t>3D </a:t>
            </a:r>
            <a:r>
              <a:rPr lang="it-IT" dirty="0" err="1">
                <a:latin typeface="Lucida Console" panose="020B0609040504020204" pitchFamily="49" charset="0"/>
              </a:rPr>
              <a:t>Scatterplot</a:t>
            </a:r>
            <a:endParaRPr lang="it-IT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12255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latin typeface="Lucida Console" panose="020B0609040504020204" pitchFamily="49" charset="0"/>
              </a:rPr>
              <a:t>Conclusion</a:t>
            </a:r>
            <a:r>
              <a:rPr lang="it-IT" dirty="0">
                <a:latin typeface="Lucida Console" panose="020B0609040504020204" pitchFamily="49" charset="0"/>
              </a:rPr>
              <a:t> and </a:t>
            </a:r>
            <a:r>
              <a:rPr lang="it-IT" dirty="0" err="1">
                <a:latin typeface="Lucida Console" panose="020B0609040504020204" pitchFamily="49" charset="0"/>
              </a:rPr>
              <a:t>improvement</a:t>
            </a:r>
            <a:endParaRPr lang="it-IT" dirty="0">
              <a:latin typeface="Lucida Console" panose="020B0609040504020204" pitchFamily="49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5120" y="4003040"/>
            <a:ext cx="11318240" cy="2611120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The </a:t>
            </a:r>
            <a:r>
              <a:rPr lang="it-IT" dirty="0" err="1"/>
              <a:t>Neural</a:t>
            </a:r>
            <a:r>
              <a:rPr lang="it-IT" dirty="0"/>
              <a:t> network model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classic</a:t>
            </a:r>
            <a:r>
              <a:rPr lang="it-IT" dirty="0"/>
              <a:t> machine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more </a:t>
            </a:r>
            <a:r>
              <a:rPr lang="it-IT" dirty="0" err="1"/>
              <a:t>computing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Clustering </a:t>
            </a:r>
            <a:r>
              <a:rPr lang="it-IT" dirty="0" err="1"/>
              <a:t>technique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;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to use 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for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label</a:t>
            </a:r>
            <a:r>
              <a:rPr lang="it-IT" dirty="0"/>
              <a:t> are </a:t>
            </a:r>
            <a:r>
              <a:rPr lang="it-IT" dirty="0" err="1"/>
              <a:t>present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Having</a:t>
            </a:r>
            <a:r>
              <a:rPr lang="it-IT" dirty="0"/>
              <a:t> more Data! 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Having</a:t>
            </a:r>
            <a:r>
              <a:rPr lang="it-IT" dirty="0"/>
              <a:t> more </a:t>
            </a:r>
            <a:r>
              <a:rPr lang="it-IT" dirty="0" err="1"/>
              <a:t>computing</a:t>
            </a:r>
            <a:r>
              <a:rPr lang="it-IT" dirty="0"/>
              <a:t> </a:t>
            </a:r>
            <a:r>
              <a:rPr lang="it-IT" dirty="0" err="1"/>
              <a:t>power</a:t>
            </a:r>
            <a:r>
              <a:rPr lang="it-IT" dirty="0"/>
              <a:t>! 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0879"/>
              </p:ext>
            </p:extLst>
          </p:nvPr>
        </p:nvGraphicFramePr>
        <p:xfrm>
          <a:off x="2062480" y="1100666"/>
          <a:ext cx="7863840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931920">
                  <a:extLst>
                    <a:ext uri="{9D8B030D-6E8A-4147-A177-3AD203B41FA5}">
                      <a16:colId xmlns:a16="http://schemas.microsoft.com/office/drawing/2014/main" val="1262262842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1124514628"/>
                    </a:ext>
                  </a:extLst>
                </a:gridCol>
              </a:tblGrid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69503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14455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804823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39010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11973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67368"/>
                  </a:ext>
                </a:extLst>
              </a:tr>
              <a:tr h="33721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0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43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767854" y="1666240"/>
            <a:ext cx="9071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dirty="0" err="1">
                <a:latin typeface="Lucida Console" panose="020B0609040504020204" pitchFamily="49" charset="0"/>
              </a:rPr>
              <a:t>Thanks</a:t>
            </a:r>
            <a:r>
              <a:rPr lang="it-IT" sz="4800" dirty="0">
                <a:latin typeface="Lucida Console" panose="020B0609040504020204" pitchFamily="49" charset="0"/>
              </a:rPr>
              <a:t> for the </a:t>
            </a:r>
            <a:r>
              <a:rPr lang="it-IT" sz="4800" dirty="0" err="1">
                <a:latin typeface="Lucida Console" panose="020B0609040504020204" pitchFamily="49" charset="0"/>
              </a:rPr>
              <a:t>attention</a:t>
            </a:r>
            <a:endParaRPr lang="it-IT" sz="4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0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14375" y="-16827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Bahnschrift" panose="020B0502040204020203" pitchFamily="34" charset="0"/>
              </a:rPr>
              <a:t>Goal : Music </a:t>
            </a:r>
            <a:r>
              <a:rPr lang="it-IT" dirty="0" err="1">
                <a:latin typeface="Bahnschrift" panose="020B0502040204020203" pitchFamily="34" charset="0"/>
              </a:rPr>
              <a:t>Genre</a:t>
            </a:r>
            <a:r>
              <a:rPr lang="it-IT" dirty="0">
                <a:latin typeface="Bahnschrift" panose="020B0502040204020203" pitchFamily="34" charset="0"/>
              </a:rPr>
              <a:t> </a:t>
            </a:r>
            <a:r>
              <a:rPr lang="it-IT" dirty="0" err="1">
                <a:latin typeface="Bahnschrift" panose="020B0502040204020203" pitchFamily="34" charset="0"/>
              </a:rPr>
              <a:t>Classification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025" y="1054100"/>
            <a:ext cx="10515600" cy="4351338"/>
          </a:xfrm>
        </p:spPr>
        <p:txBody>
          <a:bodyPr>
            <a:normAutofit/>
          </a:bodyPr>
          <a:lstStyle/>
          <a:p>
            <a:r>
              <a:rPr lang="it-IT" sz="2400" dirty="0">
                <a:latin typeface="Lucida Console" panose="020B0609040504020204" pitchFamily="49" charset="0"/>
              </a:rPr>
              <a:t>The </a:t>
            </a:r>
            <a:r>
              <a:rPr lang="it-IT" sz="2400" dirty="0" err="1">
                <a:latin typeface="Lucida Console" panose="020B0609040504020204" pitchFamily="49" charset="0"/>
              </a:rPr>
              <a:t>objective</a:t>
            </a:r>
            <a:r>
              <a:rPr lang="it-IT" sz="2400" dirty="0">
                <a:latin typeface="Lucida Console" panose="020B0609040504020204" pitchFamily="49" charset="0"/>
              </a:rPr>
              <a:t> of </a:t>
            </a:r>
            <a:r>
              <a:rPr lang="it-IT" sz="2400" dirty="0" err="1">
                <a:latin typeface="Lucida Console" panose="020B0609040504020204" pitchFamily="49" charset="0"/>
              </a:rPr>
              <a:t>this</a:t>
            </a:r>
            <a:r>
              <a:rPr lang="it-IT" sz="2400" dirty="0">
                <a:latin typeface="Lucida Console" panose="020B0609040504020204" pitchFamily="49" charset="0"/>
              </a:rPr>
              <a:t> work </a:t>
            </a:r>
            <a:r>
              <a:rPr lang="it-IT" sz="2400" dirty="0" err="1">
                <a:latin typeface="Lucida Console" panose="020B0609040504020204" pitchFamily="49" charset="0"/>
              </a:rPr>
              <a:t>is</a:t>
            </a:r>
            <a:r>
              <a:rPr lang="it-IT" sz="2400" dirty="0">
                <a:latin typeface="Lucida Console" panose="020B0609040504020204" pitchFamily="49" charset="0"/>
              </a:rPr>
              <a:t> to </a:t>
            </a:r>
            <a:r>
              <a:rPr lang="it-IT" sz="2400" dirty="0" err="1">
                <a:latin typeface="Lucida Console" panose="020B0609040504020204" pitchFamily="49" charset="0"/>
              </a:rPr>
              <a:t>classify</a:t>
            </a:r>
            <a:r>
              <a:rPr lang="it-IT" sz="2400" dirty="0">
                <a:latin typeface="Lucida Console" panose="020B0609040504020204" pitchFamily="49" charset="0"/>
              </a:rPr>
              <a:t> </a:t>
            </a:r>
            <a:r>
              <a:rPr lang="it-IT" sz="2400" dirty="0" err="1">
                <a:latin typeface="Lucida Console" panose="020B0609040504020204" pitchFamily="49" charset="0"/>
              </a:rPr>
              <a:t>songs</a:t>
            </a:r>
            <a:r>
              <a:rPr lang="it-IT" sz="2400" dirty="0">
                <a:latin typeface="Lucida Console" panose="020B0609040504020204" pitchFamily="49" charset="0"/>
              </a:rPr>
              <a:t> for </a:t>
            </a:r>
            <a:r>
              <a:rPr lang="it-IT" sz="2400" dirty="0" err="1">
                <a:latin typeface="Lucida Console" panose="020B0609040504020204" pitchFamily="49" charset="0"/>
              </a:rPr>
              <a:t>genre</a:t>
            </a:r>
            <a:r>
              <a:rPr lang="it-IT" sz="2400" dirty="0">
                <a:latin typeface="Lucida Console" panose="020B0609040504020204" pitchFamily="49" charset="0"/>
              </a:rPr>
              <a:t> </a:t>
            </a:r>
            <a:r>
              <a:rPr lang="it-IT" sz="2400" dirty="0" err="1">
                <a:latin typeface="Lucida Console" panose="020B0609040504020204" pitchFamily="49" charset="0"/>
              </a:rPr>
              <a:t>using</a:t>
            </a:r>
            <a:r>
              <a:rPr lang="it-IT" sz="2400" dirty="0">
                <a:latin typeface="Lucida Console" panose="020B0609040504020204" pitchFamily="49" charset="0"/>
              </a:rPr>
              <a:t> </a:t>
            </a:r>
            <a:r>
              <a:rPr lang="it-IT" sz="2400" dirty="0" err="1">
                <a:latin typeface="Lucida Console" panose="020B0609040504020204" pitchFamily="49" charset="0"/>
              </a:rPr>
              <a:t>Supervised</a:t>
            </a:r>
            <a:r>
              <a:rPr lang="it-IT" sz="2400" dirty="0">
                <a:latin typeface="Lucida Console" panose="020B0609040504020204" pitchFamily="49" charset="0"/>
              </a:rPr>
              <a:t> and </a:t>
            </a:r>
            <a:r>
              <a:rPr lang="it-IT" sz="2400" dirty="0" err="1">
                <a:latin typeface="Lucida Console" panose="020B0609040504020204" pitchFamily="49" charset="0"/>
              </a:rPr>
              <a:t>Unsupervised</a:t>
            </a:r>
            <a:r>
              <a:rPr lang="it-IT" sz="2400" dirty="0">
                <a:latin typeface="Lucida Console" panose="020B0609040504020204" pitchFamily="49" charset="0"/>
              </a:rPr>
              <a:t> </a:t>
            </a:r>
            <a:r>
              <a:rPr lang="it-IT" sz="2400" dirty="0" err="1">
                <a:latin typeface="Lucida Console" panose="020B0609040504020204" pitchFamily="49" charset="0"/>
              </a:rPr>
              <a:t>techninques</a:t>
            </a:r>
            <a:r>
              <a:rPr lang="it-IT" sz="2400" dirty="0"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82" y="2334379"/>
            <a:ext cx="8453943" cy="41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101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Bahnschrift" panose="020B0502040204020203" pitchFamily="34" charset="0"/>
              </a:rPr>
              <a:t>Data </a:t>
            </a:r>
            <a:r>
              <a:rPr lang="it-IT" sz="5400" dirty="0" err="1">
                <a:latin typeface="Bahnschrift" panose="020B0502040204020203" pitchFamily="34" charset="0"/>
              </a:rPr>
              <a:t>collection</a:t>
            </a:r>
            <a:endParaRPr lang="it-IT" sz="5400" dirty="0">
              <a:latin typeface="Bahnschrift" panose="020B0502040204020203" pitchFamily="34" charset="0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55301"/>
            <a:ext cx="2343150" cy="2343150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5" y="1402952"/>
            <a:ext cx="1847850" cy="1847850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6305550" y="2122089"/>
            <a:ext cx="2362200" cy="40957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252412" y="3626543"/>
            <a:ext cx="11687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Lucida Console" panose="020B0609040504020204" pitchFamily="49" charset="0"/>
              </a:rPr>
              <a:t>500 </a:t>
            </a:r>
            <a:r>
              <a:rPr lang="it-IT" dirty="0" err="1">
                <a:latin typeface="Lucida Console" panose="020B0609040504020204" pitchFamily="49" charset="0"/>
              </a:rPr>
              <a:t>songs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divided</a:t>
            </a:r>
            <a:r>
              <a:rPr lang="it-IT" dirty="0">
                <a:latin typeface="Lucida Console" panose="020B0609040504020204" pitchFamily="49" charset="0"/>
              </a:rPr>
              <a:t> in 5 </a:t>
            </a:r>
            <a:r>
              <a:rPr lang="it-IT" dirty="0" err="1">
                <a:latin typeface="Lucida Console" panose="020B0609040504020204" pitchFamily="49" charset="0"/>
              </a:rPr>
              <a:t>genres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where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registered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using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b="1" dirty="0">
                <a:latin typeface="Lucida Console" panose="020B0609040504020204" pitchFamily="49" charset="0"/>
              </a:rPr>
              <a:t>Science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b="1" dirty="0">
                <a:latin typeface="Lucida Console" panose="020B0609040504020204" pitchFamily="49" charset="0"/>
              </a:rPr>
              <a:t>journal</a:t>
            </a:r>
            <a:r>
              <a:rPr lang="it-IT" dirty="0">
                <a:latin typeface="Lucida Console" panose="020B0609040504020204" pitchFamily="49" charset="0"/>
              </a:rPr>
              <a:t> and </a:t>
            </a:r>
            <a:r>
              <a:rPr lang="it-IT" b="1" dirty="0">
                <a:latin typeface="Lucida Console" panose="020B0609040504020204" pitchFamily="49" charset="0"/>
              </a:rPr>
              <a:t>Zeus </a:t>
            </a:r>
            <a:r>
              <a:rPr lang="it-IT" dirty="0" err="1">
                <a:latin typeface="Lucida Console" panose="020B0609040504020204" pitchFamily="49" charset="0"/>
              </a:rPr>
              <a:t>app</a:t>
            </a:r>
            <a:r>
              <a:rPr lang="it-IT" dirty="0">
                <a:latin typeface="Lucida Console" panose="020B0609040504020204" pitchFamily="49" charset="0"/>
              </a:rPr>
              <a:t>.</a:t>
            </a:r>
          </a:p>
          <a:p>
            <a:endParaRPr lang="it-IT" dirty="0"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ucida Console" panose="020B0609040504020204" pitchFamily="49" charset="0"/>
              </a:rPr>
              <a:t>100 </a:t>
            </a:r>
            <a:r>
              <a:rPr lang="it-IT" dirty="0" err="1">
                <a:latin typeface="Lucida Console" panose="020B0609040504020204" pitchFamily="49" charset="0"/>
              </a:rPr>
              <a:t>songs</a:t>
            </a:r>
            <a:r>
              <a:rPr lang="it-IT" dirty="0">
                <a:latin typeface="Lucida Console" panose="020B0609040504020204" pitchFamily="49" charset="0"/>
              </a:rPr>
              <a:t> for </a:t>
            </a:r>
            <a:r>
              <a:rPr lang="it-IT" dirty="0" err="1">
                <a:latin typeface="Lucida Console" panose="020B0609040504020204" pitchFamily="49" charset="0"/>
              </a:rPr>
              <a:t>every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genre</a:t>
            </a:r>
            <a:r>
              <a:rPr lang="it-IT" dirty="0">
                <a:latin typeface="Lucida Console" panose="020B0609040504020204" pitchFamily="49" charset="0"/>
              </a:rPr>
              <a:t> (</a:t>
            </a:r>
            <a:r>
              <a:rPr lang="it-IT" dirty="0" err="1">
                <a:latin typeface="Lucida Console" panose="020B0609040504020204" pitchFamily="49" charset="0"/>
              </a:rPr>
              <a:t>Metal,Classic,Pop,Reggae</a:t>
            </a:r>
            <a:r>
              <a:rPr lang="it-IT" dirty="0">
                <a:latin typeface="Lucida Console" panose="020B0609040504020204" pitchFamily="49" charset="0"/>
              </a:rPr>
              <a:t> and </a:t>
            </a:r>
            <a:r>
              <a:rPr lang="it-IT" dirty="0" err="1">
                <a:latin typeface="Lucida Console" panose="020B0609040504020204" pitchFamily="49" charset="0"/>
              </a:rPr>
              <a:t>Elettronic</a:t>
            </a:r>
            <a:r>
              <a:rPr lang="it-IT" dirty="0">
                <a:latin typeface="Lucida Console" panose="020B0609040504020204" pitchFamily="49" charset="0"/>
              </a:rPr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ucida Console" panose="020B0609040504020204" pitchFamily="49" charset="0"/>
              </a:rPr>
              <a:t>3 </a:t>
            </a:r>
            <a:r>
              <a:rPr lang="it-IT" dirty="0" err="1">
                <a:latin typeface="Lucida Console" panose="020B0609040504020204" pitchFamily="49" charset="0"/>
              </a:rPr>
              <a:t>sensors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used</a:t>
            </a:r>
            <a:r>
              <a:rPr lang="it-IT" dirty="0">
                <a:latin typeface="Lucida Console" panose="020B0609040504020204" pitchFamily="49" charset="0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Lucida Console" panose="020B0609040504020204" pitchFamily="49" charset="0"/>
              </a:rPr>
              <a:t>‘</a:t>
            </a:r>
            <a:r>
              <a:rPr lang="it-IT" dirty="0" err="1">
                <a:latin typeface="Lucida Console" panose="020B0609040504020204" pitchFamily="49" charset="0"/>
              </a:rPr>
              <a:t>PitchSensor</a:t>
            </a:r>
            <a:r>
              <a:rPr lang="it-IT" dirty="0">
                <a:latin typeface="Lucida Console" panose="020B0609040504020204" pitchFamily="49" charset="0"/>
              </a:rPr>
              <a:t>’ </a:t>
            </a:r>
            <a:r>
              <a:rPr lang="it-IT" dirty="0" err="1">
                <a:latin typeface="Lucida Console" panose="020B0609040504020204" pitchFamily="49" charset="0"/>
              </a:rPr>
              <a:t>which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recorded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tonality</a:t>
            </a:r>
            <a:r>
              <a:rPr lang="it-IT" dirty="0">
                <a:latin typeface="Lucida Console" panose="020B0609040504020204" pitchFamily="49" charset="0"/>
              </a:rPr>
              <a:t> of a </a:t>
            </a:r>
            <a:r>
              <a:rPr lang="it-IT" dirty="0" err="1">
                <a:latin typeface="Lucida Console" panose="020B0609040504020204" pitchFamily="49" charset="0"/>
              </a:rPr>
              <a:t>song</a:t>
            </a:r>
            <a:r>
              <a:rPr lang="it-IT" dirty="0">
                <a:latin typeface="Lucida Console" panose="020B0609040504020204" pitchFamily="49" charset="0"/>
              </a:rPr>
              <a:t> in Hertz;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Lucida Console" panose="020B0609040504020204" pitchFamily="49" charset="0"/>
              </a:rPr>
              <a:t>‘</a:t>
            </a:r>
            <a:r>
              <a:rPr lang="it-IT" dirty="0" err="1">
                <a:latin typeface="Lucida Console" panose="020B0609040504020204" pitchFamily="49" charset="0"/>
              </a:rPr>
              <a:t>DecibelSource</a:t>
            </a:r>
            <a:r>
              <a:rPr lang="it-IT" dirty="0">
                <a:latin typeface="Lucida Console" panose="020B0609040504020204" pitchFamily="49" charset="0"/>
              </a:rPr>
              <a:t>’ </a:t>
            </a:r>
            <a:r>
              <a:rPr lang="it-IT" dirty="0" err="1">
                <a:latin typeface="Lucida Console" panose="020B0609040504020204" pitchFamily="49" charset="0"/>
              </a:rPr>
              <a:t>which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recorded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intensity</a:t>
            </a:r>
            <a:r>
              <a:rPr lang="it-IT" dirty="0">
                <a:latin typeface="Lucida Console" panose="020B0609040504020204" pitchFamily="49" charset="0"/>
              </a:rPr>
              <a:t> of  the sound in Decibel;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latin typeface="Lucida Console" panose="020B0609040504020204" pitchFamily="49" charset="0"/>
              </a:rPr>
              <a:t>‘</a:t>
            </a:r>
            <a:r>
              <a:rPr lang="it-IT" dirty="0" err="1">
                <a:latin typeface="Lucida Console" panose="020B0609040504020204" pitchFamily="49" charset="0"/>
              </a:rPr>
              <a:t>AmbientLightSensor</a:t>
            </a:r>
            <a:r>
              <a:rPr lang="it-IT" dirty="0">
                <a:latin typeface="Lucida Console" panose="020B0609040504020204" pitchFamily="49" charset="0"/>
              </a:rPr>
              <a:t>’ </a:t>
            </a:r>
            <a:r>
              <a:rPr lang="it-IT" dirty="0" err="1">
                <a:latin typeface="Lucida Console" panose="020B0609040504020204" pitchFamily="49" charset="0"/>
              </a:rPr>
              <a:t>which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recorded</a:t>
            </a:r>
            <a:r>
              <a:rPr lang="it-IT" dirty="0">
                <a:latin typeface="Lucida Console" panose="020B0609040504020204" pitchFamily="49" charset="0"/>
              </a:rPr>
              <a:t> the ambient </a:t>
            </a:r>
            <a:r>
              <a:rPr lang="it-IT" dirty="0" err="1">
                <a:latin typeface="Lucida Console" panose="020B0609040504020204" pitchFamily="49" charset="0"/>
              </a:rPr>
              <a:t>brighteness</a:t>
            </a:r>
            <a:r>
              <a:rPr lang="it-IT" dirty="0">
                <a:latin typeface="Lucida Console" panose="020B0609040504020204" pitchFamily="49" charset="0"/>
              </a:rPr>
              <a:t> in Lux of </a:t>
            </a:r>
            <a:r>
              <a:rPr lang="it-IT" dirty="0" err="1">
                <a:latin typeface="Lucida Console" panose="020B0609040504020204" pitchFamily="49" charset="0"/>
              </a:rPr>
              <a:t>our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strobe</a:t>
            </a:r>
            <a:r>
              <a:rPr lang="it-IT" dirty="0">
                <a:latin typeface="Lucida Console" panose="020B0609040504020204" pitchFamily="49" charset="0"/>
              </a:rPr>
              <a:t> (for </a:t>
            </a:r>
            <a:r>
              <a:rPr lang="it-IT" dirty="0" err="1">
                <a:latin typeface="Lucida Console" panose="020B0609040504020204" pitchFamily="49" charset="0"/>
              </a:rPr>
              <a:t>each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song</a:t>
            </a:r>
            <a:r>
              <a:rPr lang="it-IT" dirty="0">
                <a:latin typeface="Lucida Console" panose="020B0609040504020204" pitchFamily="49" charset="0"/>
              </a:rPr>
              <a:t> Zeus generate light </a:t>
            </a:r>
            <a:r>
              <a:rPr lang="it-IT" dirty="0" err="1">
                <a:latin typeface="Lucida Console" panose="020B0609040504020204" pitchFamily="49" charset="0"/>
              </a:rPr>
              <a:t>like</a:t>
            </a:r>
            <a:r>
              <a:rPr lang="it-IT" dirty="0">
                <a:latin typeface="Lucida Console" panose="020B0609040504020204" pitchFamily="49" charset="0"/>
              </a:rPr>
              <a:t> a </a:t>
            </a:r>
            <a:r>
              <a:rPr lang="it-IT" dirty="0" err="1">
                <a:latin typeface="Lucida Console" panose="020B0609040504020204" pitchFamily="49" charset="0"/>
              </a:rPr>
              <a:t>strobe</a:t>
            </a:r>
            <a:r>
              <a:rPr lang="it-IT" dirty="0">
                <a:latin typeface="Lucida Console" panose="020B060904050402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>
              <a:latin typeface="Lucida Console" panose="020B06090405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ucida Console" panose="020B0609040504020204" pitchFamily="49" charset="0"/>
              </a:rPr>
              <a:t>Save </a:t>
            </a:r>
            <a:r>
              <a:rPr lang="it-IT" dirty="0" err="1">
                <a:latin typeface="Lucida Console" panose="020B0609040504020204" pitchFamily="49" charset="0"/>
              </a:rPr>
              <a:t>every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song</a:t>
            </a:r>
            <a:r>
              <a:rPr lang="it-IT" dirty="0">
                <a:latin typeface="Lucida Console" panose="020B0609040504020204" pitchFamily="49" charset="0"/>
              </a:rPr>
              <a:t> in a </a:t>
            </a:r>
            <a:r>
              <a:rPr lang="it-IT" dirty="0" err="1">
                <a:latin typeface="Lucida Console" panose="020B0609040504020204" pitchFamily="49" charset="0"/>
              </a:rPr>
              <a:t>csv</a:t>
            </a:r>
            <a:r>
              <a:rPr lang="it-IT" dirty="0">
                <a:latin typeface="Lucida Console" panose="020B0609040504020204" pitchFamily="49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18" y="1555847"/>
            <a:ext cx="1542057" cy="154205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849961" y="1958976"/>
            <a:ext cx="942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1630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Bahnschrift" panose="020B0502040204020203" pitchFamily="34" charset="0"/>
              </a:rPr>
              <a:t>Data </a:t>
            </a:r>
            <a:r>
              <a:rPr lang="it-IT" dirty="0" err="1">
                <a:latin typeface="Bahnschrift" panose="020B0502040204020203" pitchFamily="34" charset="0"/>
              </a:rPr>
              <a:t>Imputing</a:t>
            </a:r>
            <a:endParaRPr lang="it-IT" dirty="0">
              <a:latin typeface="Bahnschrift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42950" y="1158875"/>
            <a:ext cx="10515600" cy="4351338"/>
          </a:xfrm>
        </p:spPr>
        <p:txBody>
          <a:bodyPr>
            <a:normAutofit/>
          </a:bodyPr>
          <a:lstStyle/>
          <a:p>
            <a:r>
              <a:rPr lang="it-IT" sz="2000" dirty="0" err="1">
                <a:latin typeface="Lucida Console" panose="020B0609040504020204" pitchFamily="49" charset="0"/>
              </a:rPr>
              <a:t>All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missing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values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present</a:t>
            </a:r>
            <a:r>
              <a:rPr lang="it-IT" sz="2000" dirty="0">
                <a:latin typeface="Lucida Console" panose="020B0609040504020204" pitchFamily="49" charset="0"/>
              </a:rPr>
              <a:t> in </a:t>
            </a:r>
            <a:r>
              <a:rPr lang="it-IT" sz="2000" dirty="0" err="1">
                <a:latin typeface="Lucida Console" panose="020B0609040504020204" pitchFamily="49" charset="0"/>
              </a:rPr>
              <a:t>every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csv</a:t>
            </a:r>
            <a:r>
              <a:rPr lang="it-IT" sz="2000" dirty="0">
                <a:latin typeface="Lucida Console" panose="020B0609040504020204" pitchFamily="49" charset="0"/>
              </a:rPr>
              <a:t> file </a:t>
            </a:r>
            <a:r>
              <a:rPr lang="it-IT" sz="2000" dirty="0" err="1">
                <a:latin typeface="Lucida Console" panose="020B0609040504020204" pitchFamily="49" charset="0"/>
              </a:rPr>
              <a:t>is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it-IT" sz="2000" dirty="0" err="1">
                <a:latin typeface="Lucida Console" panose="020B0609040504020204" pitchFamily="49" charset="0"/>
              </a:rPr>
              <a:t>filled</a:t>
            </a:r>
            <a:r>
              <a:rPr lang="it-IT" sz="2000" dirty="0">
                <a:latin typeface="Lucida Console" panose="020B0609040504020204" pitchFamily="49" charset="0"/>
              </a:rPr>
              <a:t> with K-NN </a:t>
            </a:r>
            <a:r>
              <a:rPr lang="it-IT" sz="2000" dirty="0" err="1">
                <a:latin typeface="Lucida Console" panose="020B0609040504020204" pitchFamily="49" charset="0"/>
              </a:rPr>
              <a:t>algorithm</a:t>
            </a:r>
            <a:r>
              <a:rPr lang="it-IT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creates a basic mean impute then uses the resulting complete list to construct a </a:t>
            </a:r>
            <a:r>
              <a:rPr lang="en-US" sz="2000" dirty="0" err="1">
                <a:latin typeface="Lucida Console" panose="020B0609040504020204" pitchFamily="49" charset="0"/>
              </a:rPr>
              <a:t>KDTree</a:t>
            </a:r>
            <a:r>
              <a:rPr lang="en-US" sz="2000" dirty="0">
                <a:latin typeface="Lucida Console" panose="020B0609040504020204" pitchFamily="49" charset="0"/>
              </a:rPr>
              <a:t>. Then, it uses the resulting </a:t>
            </a:r>
            <a:r>
              <a:rPr lang="en-US" sz="2000" dirty="0" err="1">
                <a:latin typeface="Lucida Console" panose="020B0609040504020204" pitchFamily="49" charset="0"/>
              </a:rPr>
              <a:t>KDTree</a:t>
            </a:r>
            <a:r>
              <a:rPr lang="en-US" sz="2000" dirty="0">
                <a:latin typeface="Lucida Console" panose="020B0609040504020204" pitchFamily="49" charset="0"/>
              </a:rPr>
              <a:t> to compute nearest </a:t>
            </a:r>
            <a:r>
              <a:rPr lang="en-US" sz="2000" dirty="0" err="1">
                <a:latin typeface="Lucida Console" panose="020B0609040504020204" pitchFamily="49" charset="0"/>
              </a:rPr>
              <a:t>neighbours</a:t>
            </a:r>
            <a:r>
              <a:rPr lang="en-US" sz="2000" dirty="0">
                <a:latin typeface="Lucida Console" panose="020B0609040504020204" pitchFamily="49" charset="0"/>
              </a:rPr>
              <a:t> (NN). After it finds the k-NNs, it takes the weighted average of them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  <a:endParaRPr lang="it-IT" sz="2000" dirty="0">
              <a:latin typeface="Bahnschrift" panose="020B0502040204020203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651760"/>
            <a:ext cx="560832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6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49828" y="-1577836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latin typeface="Bahnschrift" panose="020B0502040204020203" pitchFamily="34" charset="0"/>
              </a:rPr>
              <a:t>Signal</a:t>
            </a:r>
            <a:r>
              <a:rPr lang="it-IT" sz="4400" dirty="0">
                <a:latin typeface="Bahnschrift" panose="020B0502040204020203" pitchFamily="34" charset="0"/>
              </a:rPr>
              <a:t> processing</a:t>
            </a:r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8415"/>
            <a:ext cx="3985965" cy="18691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939147"/>
            <a:ext cx="3985964" cy="170632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8" y="4919875"/>
            <a:ext cx="4676504" cy="192845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5799909" y="1473675"/>
            <a:ext cx="493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Lucida Console" panose="020B0609040504020204" pitchFamily="49" charset="0"/>
              </a:rPr>
              <a:t>Signal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Recorded</a:t>
            </a:r>
            <a:r>
              <a:rPr lang="it-IT" dirty="0">
                <a:latin typeface="Lucida Console" panose="020B0609040504020204" pitchFamily="49" charset="0"/>
              </a:rPr>
              <a:t> from the </a:t>
            </a:r>
            <a:r>
              <a:rPr lang="it-IT" dirty="0" err="1">
                <a:latin typeface="Lucida Console" panose="020B0609040504020204" pitchFamily="49" charset="0"/>
              </a:rPr>
              <a:t>sensor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</a:p>
          <a:p>
            <a:r>
              <a:rPr lang="it-IT" dirty="0">
                <a:latin typeface="Lucida Console" panose="020B0609040504020204" pitchFamily="49" charset="0"/>
              </a:rPr>
              <a:t>of </a:t>
            </a:r>
            <a:r>
              <a:rPr lang="it-IT" dirty="0" err="1">
                <a:latin typeface="Lucida Console" panose="020B0609040504020204" pitchFamily="49" charset="0"/>
              </a:rPr>
              <a:t>smartphone</a:t>
            </a:r>
            <a:endParaRPr lang="it-IT" dirty="0">
              <a:latin typeface="Lucida Console" panose="020B0609040504020204" pitchFamily="49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5799909" y="3602038"/>
            <a:ext cx="619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Lucida Console" panose="020B0609040504020204" pitchFamily="49" charset="0"/>
              </a:rPr>
              <a:t>Conversion to linear scale from </a:t>
            </a:r>
            <a:r>
              <a:rPr lang="it-IT" dirty="0" err="1">
                <a:latin typeface="Lucida Console" panose="020B0609040504020204" pitchFamily="49" charset="0"/>
              </a:rPr>
              <a:t>Db</a:t>
            </a:r>
            <a:r>
              <a:rPr lang="it-IT" dirty="0">
                <a:latin typeface="Lucida Console" panose="020B0609040504020204" pitchFamily="49" charset="0"/>
              </a:rPr>
              <a:t> scale </a:t>
            </a:r>
          </a:p>
          <a:p>
            <a:r>
              <a:rPr lang="it-IT" dirty="0">
                <a:latin typeface="Lucida Console" panose="020B0609040504020204" pitchFamily="49" charset="0"/>
              </a:rPr>
              <a:t>and </a:t>
            </a:r>
            <a:r>
              <a:rPr lang="it-IT" dirty="0" err="1">
                <a:latin typeface="Lucida Console" panose="020B0609040504020204" pitchFamily="49" charset="0"/>
              </a:rPr>
              <a:t>filtering</a:t>
            </a:r>
            <a:endParaRPr lang="it-IT" dirty="0">
              <a:latin typeface="Lucida Console" panose="020B0609040504020204" pitchFamily="49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348549" y="5736025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Lucida Console" panose="020B0609040504020204" pitchFamily="49" charset="0"/>
              </a:rPr>
              <a:t>Final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Spectrogram</a:t>
            </a:r>
            <a:r>
              <a:rPr lang="it-IT" dirty="0">
                <a:latin typeface="Lucida Console" panose="020B0609040504020204" pitchFamily="49" charset="0"/>
              </a:rPr>
              <a:t> </a:t>
            </a:r>
            <a:r>
              <a:rPr lang="it-IT" dirty="0" err="1">
                <a:latin typeface="Lucida Console" panose="020B0609040504020204" pitchFamily="49" charset="0"/>
              </a:rPr>
              <a:t>obtained</a:t>
            </a:r>
            <a:endParaRPr lang="it-IT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7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77239" y="-192223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latin typeface="Bahnschrift SemiBold" panose="020B0502040204020203" pitchFamily="34" charset="0"/>
              </a:rPr>
              <a:t>Neural</a:t>
            </a:r>
            <a:r>
              <a:rPr lang="it-IT" dirty="0">
                <a:latin typeface="Bahnschrift SemiBold" panose="020B0502040204020203" pitchFamily="34" charset="0"/>
              </a:rPr>
              <a:t> Network </a:t>
            </a:r>
            <a:r>
              <a:rPr lang="it-IT" dirty="0" err="1">
                <a:latin typeface="Bahnschrift SemiBold" panose="020B0502040204020203" pitchFamily="34" charset="0"/>
              </a:rPr>
              <a:t>models</a:t>
            </a:r>
            <a:endParaRPr lang="it-IT" dirty="0">
              <a:latin typeface="Bahnschrift SemiBold" panose="020B0502040204020203" pitchFamily="34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30926" y="801189"/>
            <a:ext cx="10961913" cy="4683489"/>
          </a:xfrm>
        </p:spPr>
        <p:txBody>
          <a:bodyPr>
            <a:normAutofit/>
          </a:bodyPr>
          <a:lstStyle/>
          <a:p>
            <a:r>
              <a:rPr lang="it-IT" sz="1600" dirty="0">
                <a:latin typeface="Lucida Console" panose="020B0609040504020204" pitchFamily="49" charset="0"/>
              </a:rPr>
              <a:t>For the 1° model </a:t>
            </a:r>
            <a:r>
              <a:rPr lang="it-IT" sz="1600" b="1" i="1" dirty="0" err="1">
                <a:latin typeface="Lucida Console" panose="020B0609040504020204" pitchFamily="49" charset="0"/>
              </a:rPr>
              <a:t>fully-connected</a:t>
            </a:r>
            <a:r>
              <a:rPr lang="it-IT" sz="1600" b="1" i="1" dirty="0">
                <a:latin typeface="Lucida Console" panose="020B0609040504020204" pitchFamily="49" charset="0"/>
              </a:rPr>
              <a:t> </a:t>
            </a:r>
            <a:r>
              <a:rPr lang="it-IT" sz="1600" b="1" i="1" dirty="0" err="1">
                <a:latin typeface="Lucida Console" panose="020B0609040504020204" pitchFamily="49" charset="0"/>
              </a:rPr>
              <a:t>neural</a:t>
            </a:r>
            <a:r>
              <a:rPr lang="it-IT" sz="1600" b="1" i="1" dirty="0">
                <a:latin typeface="Lucida Console" panose="020B0609040504020204" pitchFamily="49" charset="0"/>
              </a:rPr>
              <a:t> network </a:t>
            </a:r>
            <a:r>
              <a:rPr lang="it-IT" sz="1600" dirty="0" err="1">
                <a:latin typeface="Lucida Console" panose="020B0609040504020204" pitchFamily="49" charset="0"/>
              </a:rPr>
              <a:t>is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used</a:t>
            </a:r>
            <a:r>
              <a:rPr lang="it-IT" sz="1600" dirty="0">
                <a:latin typeface="Lucida Console" panose="020B0609040504020204" pitchFamily="49" charset="0"/>
              </a:rPr>
              <a:t>; the </a:t>
            </a:r>
            <a:r>
              <a:rPr lang="it-IT" sz="1600" dirty="0" err="1">
                <a:latin typeface="Lucida Console" panose="020B0609040504020204" pitchFamily="49" charset="0"/>
              </a:rPr>
              <a:t>dataset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is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composed</a:t>
            </a:r>
            <a:r>
              <a:rPr lang="it-IT" sz="1600" dirty="0">
                <a:latin typeface="Lucida Console" panose="020B0609040504020204" pitchFamily="49" charset="0"/>
              </a:rPr>
              <a:t> by </a:t>
            </a:r>
            <a:r>
              <a:rPr lang="it-IT" sz="1600" dirty="0" err="1">
                <a:latin typeface="Lucida Console" panose="020B0609040504020204" pitchFamily="49" charset="0"/>
              </a:rPr>
              <a:t>features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extracted</a:t>
            </a:r>
            <a:r>
              <a:rPr lang="it-IT" sz="1600" dirty="0">
                <a:latin typeface="Lucida Console" panose="020B0609040504020204" pitchFamily="49" charset="0"/>
              </a:rPr>
              <a:t> from </a:t>
            </a:r>
            <a:r>
              <a:rPr lang="it-IT" sz="1600" dirty="0" err="1">
                <a:latin typeface="Lucida Console" panose="020B0609040504020204" pitchFamily="49" charset="0"/>
              </a:rPr>
              <a:t>spectrogram</a:t>
            </a:r>
            <a:r>
              <a:rPr lang="it-IT" sz="1600" dirty="0">
                <a:latin typeface="Lucida Console" panose="020B0609040504020204" pitchFamily="49" charset="0"/>
              </a:rPr>
              <a:t> of ‘</a:t>
            </a:r>
            <a:r>
              <a:rPr lang="it-IT" sz="1600" dirty="0" err="1">
                <a:latin typeface="Lucida Console" panose="020B0609040504020204" pitchFamily="49" charset="0"/>
              </a:rPr>
              <a:t>DecibelSource</a:t>
            </a:r>
            <a:r>
              <a:rPr lang="it-IT" sz="1600" dirty="0">
                <a:latin typeface="Lucida Console" panose="020B0609040504020204" pitchFamily="49" charset="0"/>
              </a:rPr>
              <a:t>’ </a:t>
            </a:r>
            <a:r>
              <a:rPr lang="it-IT" sz="1600" dirty="0" err="1">
                <a:latin typeface="Lucida Console" panose="020B0609040504020204" pitchFamily="49" charset="0"/>
              </a:rPr>
              <a:t>recorded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values</a:t>
            </a:r>
            <a:r>
              <a:rPr lang="it-IT" sz="1600" dirty="0">
                <a:latin typeface="Lucida Console" panose="020B0609040504020204" pitchFamily="49" charset="0"/>
              </a:rPr>
              <a:t> (MFCC, </a:t>
            </a:r>
            <a:r>
              <a:rPr lang="it-IT" sz="1600" dirty="0" err="1">
                <a:latin typeface="Lucida Console" panose="020B0609040504020204" pitchFamily="49" charset="0"/>
              </a:rPr>
              <a:t>Zero_crossing_rate</a:t>
            </a:r>
            <a:r>
              <a:rPr lang="it-IT" sz="1600" dirty="0">
                <a:latin typeface="Lucida Console" panose="020B0609040504020204" pitchFamily="49" charset="0"/>
              </a:rPr>
              <a:t>, </a:t>
            </a:r>
            <a:r>
              <a:rPr lang="it-IT" sz="1600" dirty="0" err="1">
                <a:latin typeface="Lucida Console" panose="020B0609040504020204" pitchFamily="49" charset="0"/>
              </a:rPr>
              <a:t>Chroma_stft</a:t>
            </a:r>
            <a:r>
              <a:rPr lang="it-IT" sz="1600" dirty="0">
                <a:latin typeface="Lucida Console" panose="020B0609040504020204" pitchFamily="49" charset="0"/>
              </a:rPr>
              <a:t>, </a:t>
            </a:r>
            <a:r>
              <a:rPr lang="it-IT" sz="1600" dirty="0" err="1">
                <a:latin typeface="Lucida Console" panose="020B0609040504020204" pitchFamily="49" charset="0"/>
              </a:rPr>
              <a:t>Spectral_centroid</a:t>
            </a:r>
            <a:r>
              <a:rPr lang="it-IT" sz="1600" dirty="0">
                <a:latin typeface="Lucida Console" panose="020B0609040504020204" pitchFamily="49" charset="0"/>
              </a:rPr>
              <a:t>, </a:t>
            </a:r>
            <a:r>
              <a:rPr lang="it-IT" sz="1600" dirty="0" err="1">
                <a:latin typeface="Lucida Console" panose="020B0609040504020204" pitchFamily="49" charset="0"/>
              </a:rPr>
              <a:t>Spectral_roll_off</a:t>
            </a:r>
            <a:r>
              <a:rPr lang="it-IT" sz="1600" dirty="0">
                <a:latin typeface="Lucida Console" panose="020B0609040504020204" pitchFamily="49" charset="0"/>
              </a:rPr>
              <a:t>, </a:t>
            </a:r>
            <a:r>
              <a:rPr lang="it-IT" sz="1600" dirty="0" err="1">
                <a:latin typeface="Lucida Console" panose="020B0609040504020204" pitchFamily="49" charset="0"/>
              </a:rPr>
              <a:t>Spectral_bandwidth</a:t>
            </a:r>
            <a:r>
              <a:rPr lang="it-IT" sz="1600" dirty="0">
                <a:latin typeface="Lucida Console" panose="020B0609040504020204" pitchFamily="49" charset="0"/>
              </a:rPr>
              <a:t>, RMS). </a:t>
            </a:r>
            <a:r>
              <a:rPr lang="it-IT" sz="1600" dirty="0" err="1">
                <a:latin typeface="Lucida Console" panose="020B0609040504020204" pitchFamily="49" charset="0"/>
              </a:rPr>
              <a:t>We</a:t>
            </a:r>
            <a:r>
              <a:rPr lang="it-IT" sz="1600" dirty="0">
                <a:latin typeface="Lucida Console" panose="020B0609040504020204" pitchFamily="49" charset="0"/>
              </a:rPr>
              <a:t> </a:t>
            </a:r>
            <a:r>
              <a:rPr lang="it-IT" sz="1600" dirty="0" err="1">
                <a:latin typeface="Lucida Console" panose="020B0609040504020204" pitchFamily="49" charset="0"/>
              </a:rPr>
              <a:t>have</a:t>
            </a:r>
            <a:r>
              <a:rPr lang="it-IT" sz="1600" dirty="0">
                <a:latin typeface="Lucida Console" panose="020B0609040504020204" pitchFamily="49" charset="0"/>
              </a:rPr>
              <a:t> an input </a:t>
            </a:r>
            <a:r>
              <a:rPr lang="it-IT" sz="1600" dirty="0" err="1">
                <a:latin typeface="Lucida Console" panose="020B0609040504020204" pitchFamily="49" charset="0"/>
              </a:rPr>
              <a:t>shape</a:t>
            </a:r>
            <a:r>
              <a:rPr lang="it-IT" sz="1600" dirty="0">
                <a:latin typeface="Lucida Console" panose="020B0609040504020204" pitchFamily="49" charset="0"/>
              </a:rPr>
              <a:t> of 500x28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330926" y="5516932"/>
            <a:ext cx="52325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Lucida Console" panose="020B0609040504020204" pitchFamily="49" charset="0"/>
              </a:rPr>
              <a:t>Activation</a:t>
            </a:r>
            <a:r>
              <a:rPr lang="it-IT" sz="1400" dirty="0">
                <a:latin typeface="Lucida Console" panose="020B0609040504020204" pitchFamily="49" charset="0"/>
              </a:rPr>
              <a:t> </a:t>
            </a:r>
            <a:r>
              <a:rPr lang="it-IT" sz="1400" dirty="0" err="1">
                <a:latin typeface="Lucida Console" panose="020B0609040504020204" pitchFamily="49" charset="0"/>
              </a:rPr>
              <a:t>functions</a:t>
            </a:r>
            <a:r>
              <a:rPr lang="it-IT" sz="1400" dirty="0">
                <a:latin typeface="Lucida Console" panose="020B0609040504020204" pitchFamily="49" charset="0"/>
              </a:rPr>
              <a:t> : </a:t>
            </a:r>
            <a:r>
              <a:rPr lang="it-IT" sz="1400" dirty="0" err="1">
                <a:latin typeface="Lucida Console" panose="020B0609040504020204" pitchFamily="49" charset="0"/>
              </a:rPr>
              <a:t>ReLu</a:t>
            </a:r>
            <a:r>
              <a:rPr lang="it-IT" sz="1400" dirty="0">
                <a:latin typeface="Lucida Console" panose="020B0609040504020204" pitchFamily="49" charset="0"/>
              </a:rPr>
              <a:t>, </a:t>
            </a:r>
            <a:r>
              <a:rPr lang="it-IT" sz="1400" dirty="0" err="1">
                <a:latin typeface="Lucida Console" panose="020B0609040504020204" pitchFamily="49" charset="0"/>
              </a:rPr>
              <a:t>Softmax</a:t>
            </a:r>
            <a:endParaRPr lang="it-IT" sz="1400" dirty="0">
              <a:latin typeface="Lucida Console" panose="020B0609040504020204" pitchFamily="49" charset="0"/>
            </a:endParaRPr>
          </a:p>
          <a:p>
            <a:r>
              <a:rPr lang="it-IT" sz="1400" dirty="0" err="1">
                <a:latin typeface="Lucida Console" panose="020B0609040504020204" pitchFamily="49" charset="0"/>
              </a:rPr>
              <a:t>Loss</a:t>
            </a:r>
            <a:r>
              <a:rPr lang="it-IT" sz="1400" dirty="0">
                <a:latin typeface="Lucida Console" panose="020B0609040504020204" pitchFamily="49" charset="0"/>
              </a:rPr>
              <a:t> </a:t>
            </a:r>
            <a:r>
              <a:rPr lang="it-IT" sz="1400" dirty="0" err="1">
                <a:latin typeface="Lucida Console" panose="020B0609040504020204" pitchFamily="49" charset="0"/>
              </a:rPr>
              <a:t>function</a:t>
            </a:r>
            <a:r>
              <a:rPr lang="it-IT" sz="1400" dirty="0">
                <a:latin typeface="Lucida Console" panose="020B0609040504020204" pitchFamily="49" charset="0"/>
              </a:rPr>
              <a:t> : </a:t>
            </a:r>
            <a:r>
              <a:rPr lang="it-IT" sz="1400" dirty="0" err="1">
                <a:latin typeface="Lucida Console" panose="020B0609040504020204" pitchFamily="49" charset="0"/>
              </a:rPr>
              <a:t>Sparse_categorical_Crossentropy</a:t>
            </a:r>
            <a:endParaRPr lang="it-IT" sz="1400" dirty="0">
              <a:latin typeface="Lucida Console" panose="020B0609040504020204" pitchFamily="49" charset="0"/>
            </a:endParaRPr>
          </a:p>
          <a:p>
            <a:r>
              <a:rPr lang="it-IT" sz="1400" dirty="0">
                <a:latin typeface="Lucida Console" panose="020B0609040504020204" pitchFamily="49" charset="0"/>
              </a:rPr>
              <a:t>N° </a:t>
            </a:r>
            <a:r>
              <a:rPr lang="it-IT" sz="1400" dirty="0" err="1">
                <a:latin typeface="Lucida Console" panose="020B0609040504020204" pitchFamily="49" charset="0"/>
              </a:rPr>
              <a:t>hidden</a:t>
            </a:r>
            <a:r>
              <a:rPr lang="it-IT" sz="1400" dirty="0">
                <a:latin typeface="Lucida Console" panose="020B0609040504020204" pitchFamily="49" charset="0"/>
              </a:rPr>
              <a:t> </a:t>
            </a:r>
            <a:r>
              <a:rPr lang="it-IT" sz="1400" dirty="0" err="1">
                <a:latin typeface="Lucida Console" panose="020B0609040504020204" pitchFamily="49" charset="0"/>
              </a:rPr>
              <a:t>layer</a:t>
            </a:r>
            <a:r>
              <a:rPr lang="it-IT" sz="1400" dirty="0">
                <a:latin typeface="Lucida Console" panose="020B0609040504020204" pitchFamily="49" charset="0"/>
              </a:rPr>
              <a:t> : 3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7482720" y="5655431"/>
            <a:ext cx="408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88%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43" y="1837346"/>
            <a:ext cx="5166677" cy="35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3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946" y="0"/>
            <a:ext cx="11972108" cy="4351338"/>
          </a:xfrm>
        </p:spPr>
        <p:txBody>
          <a:bodyPr>
            <a:normAutofit/>
          </a:bodyPr>
          <a:lstStyle/>
          <a:p>
            <a:endParaRPr lang="it-IT" sz="1800" dirty="0">
              <a:latin typeface="Bahnschrift SemiBold" panose="020B0502040204020203" pitchFamily="34" charset="0"/>
            </a:endParaRPr>
          </a:p>
          <a:p>
            <a:r>
              <a:rPr lang="it-IT" sz="1800" dirty="0">
                <a:latin typeface="Lucida Console" panose="020B0609040504020204" pitchFamily="49" charset="0"/>
              </a:rPr>
              <a:t>For the 2°  model  a </a:t>
            </a:r>
            <a:r>
              <a:rPr lang="it-IT" sz="1800" dirty="0" err="1">
                <a:latin typeface="Lucida Console" panose="020B0609040504020204" pitchFamily="49" charset="0"/>
              </a:rPr>
              <a:t>Convolutional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Neural</a:t>
            </a:r>
            <a:r>
              <a:rPr lang="it-IT" sz="1800" dirty="0">
                <a:latin typeface="Lucida Console" panose="020B0609040504020204" pitchFamily="49" charset="0"/>
              </a:rPr>
              <a:t> Network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used</a:t>
            </a:r>
            <a:r>
              <a:rPr lang="it-IT" sz="1800" dirty="0">
                <a:latin typeface="Lucida Console" panose="020B0609040504020204" pitchFamily="49" charset="0"/>
              </a:rPr>
              <a:t>; the </a:t>
            </a:r>
            <a:r>
              <a:rPr lang="it-IT" sz="1800" dirty="0" err="1">
                <a:latin typeface="Lucida Console" panose="020B0609040504020204" pitchFamily="49" charset="0"/>
              </a:rPr>
              <a:t>dataset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composed</a:t>
            </a:r>
            <a:r>
              <a:rPr lang="it-IT" sz="1800" dirty="0">
                <a:latin typeface="Lucida Console" panose="020B0609040504020204" pitchFamily="49" charset="0"/>
              </a:rPr>
              <a:t> by </a:t>
            </a:r>
            <a:r>
              <a:rPr lang="it-IT" sz="1800" dirty="0" err="1">
                <a:latin typeface="Lucida Console" panose="020B0609040504020204" pitchFamily="49" charset="0"/>
              </a:rPr>
              <a:t>all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spectrogram</a:t>
            </a:r>
            <a:r>
              <a:rPr lang="it-IT" sz="1800" dirty="0">
                <a:latin typeface="Lucida Console" panose="020B0609040504020204" pitchFamily="49" charset="0"/>
              </a:rPr>
              <a:t> images (</a:t>
            </a:r>
            <a:r>
              <a:rPr lang="it-IT" sz="1800" dirty="0" err="1">
                <a:latin typeface="Lucida Console" panose="020B0609040504020204" pitchFamily="49" charset="0"/>
              </a:rPr>
              <a:t>divided</a:t>
            </a:r>
            <a:r>
              <a:rPr lang="it-IT" sz="1800" dirty="0">
                <a:latin typeface="Lucida Console" panose="020B0609040504020204" pitchFamily="49" charset="0"/>
              </a:rPr>
              <a:t> in 400 images on training and 100 images on test)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6" y="1191533"/>
            <a:ext cx="9445698" cy="386683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55024" y="5380672"/>
            <a:ext cx="44566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Lucida Console" panose="020B0609040504020204" pitchFamily="49" charset="0"/>
              </a:rPr>
              <a:t>Input_shape</a:t>
            </a:r>
            <a:r>
              <a:rPr lang="it-IT" sz="1400" dirty="0">
                <a:latin typeface="Lucida Console" panose="020B0609040504020204" pitchFamily="49" charset="0"/>
              </a:rPr>
              <a:t> : 400x360x1008x4</a:t>
            </a:r>
          </a:p>
          <a:p>
            <a:r>
              <a:rPr lang="it-IT" sz="1400" dirty="0" err="1">
                <a:latin typeface="Lucida Console" panose="020B0609040504020204" pitchFamily="49" charset="0"/>
              </a:rPr>
              <a:t>Kernel_size</a:t>
            </a:r>
            <a:r>
              <a:rPr lang="it-IT" sz="1400" dirty="0">
                <a:latin typeface="Lucida Console" panose="020B0609040504020204" pitchFamily="49" charset="0"/>
              </a:rPr>
              <a:t> : 5x5</a:t>
            </a:r>
          </a:p>
          <a:p>
            <a:r>
              <a:rPr lang="it-IT" sz="1400" dirty="0">
                <a:latin typeface="Lucida Console" panose="020B0609040504020204" pitchFamily="49" charset="0"/>
              </a:rPr>
              <a:t>Stride : 2x2</a:t>
            </a:r>
          </a:p>
          <a:p>
            <a:r>
              <a:rPr lang="it-IT" sz="1400" dirty="0" err="1">
                <a:latin typeface="Lucida Console" panose="020B0609040504020204" pitchFamily="49" charset="0"/>
              </a:rPr>
              <a:t>Max_Pooling</a:t>
            </a:r>
            <a:r>
              <a:rPr lang="it-IT" sz="1400" dirty="0">
                <a:latin typeface="Lucida Console" panose="020B0609040504020204" pitchFamily="49" charset="0"/>
              </a:rPr>
              <a:t> : 3x3</a:t>
            </a:r>
          </a:p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7537382" y="5765392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79%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78" y="2175669"/>
            <a:ext cx="1932582" cy="21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1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8932" y="365125"/>
            <a:ext cx="11870508" cy="4351338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Lucida Console" panose="020B0609040504020204" pitchFamily="49" charset="0"/>
              </a:rPr>
              <a:t>For the 3° model a </a:t>
            </a:r>
            <a:r>
              <a:rPr lang="it-IT" sz="1800" dirty="0" err="1">
                <a:latin typeface="Lucida Console" panose="020B0609040504020204" pitchFamily="49" charset="0"/>
              </a:rPr>
              <a:t>Recurrent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Neural</a:t>
            </a:r>
            <a:r>
              <a:rPr lang="it-IT" sz="1800" dirty="0">
                <a:latin typeface="Lucida Console" panose="020B0609040504020204" pitchFamily="49" charset="0"/>
              </a:rPr>
              <a:t> Network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used</a:t>
            </a:r>
            <a:r>
              <a:rPr lang="it-IT" sz="1800" dirty="0">
                <a:latin typeface="Lucida Console" panose="020B0609040504020204" pitchFamily="49" charset="0"/>
              </a:rPr>
              <a:t>; the </a:t>
            </a:r>
            <a:r>
              <a:rPr lang="it-IT" sz="1800" dirty="0" err="1">
                <a:latin typeface="Lucida Console" panose="020B0609040504020204" pitchFamily="49" charset="0"/>
              </a:rPr>
              <a:t>dataset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composed</a:t>
            </a:r>
            <a:r>
              <a:rPr lang="it-IT" sz="1800" dirty="0">
                <a:latin typeface="Lucida Console" panose="020B0609040504020204" pitchFamily="49" charset="0"/>
              </a:rPr>
              <a:t> by </a:t>
            </a:r>
            <a:r>
              <a:rPr lang="it-IT" sz="1800" dirty="0" err="1">
                <a:latin typeface="Lucida Console" panose="020B0609040504020204" pitchFamily="49" charset="0"/>
              </a:rPr>
              <a:t>unbalanced</a:t>
            </a:r>
            <a:r>
              <a:rPr lang="it-IT" sz="1800" dirty="0">
                <a:latin typeface="Lucida Console" panose="020B0609040504020204" pitchFamily="49" charset="0"/>
              </a:rPr>
              <a:t> time-</a:t>
            </a:r>
            <a:r>
              <a:rPr lang="it-IT" sz="1800" dirty="0" err="1">
                <a:latin typeface="Lucida Console" panose="020B0609040504020204" pitchFamily="49" charset="0"/>
              </a:rPr>
              <a:t>series</a:t>
            </a:r>
            <a:r>
              <a:rPr lang="it-IT" sz="1800" dirty="0">
                <a:latin typeface="Lucida Console" panose="020B0609040504020204" pitchFamily="49" charset="0"/>
              </a:rPr>
              <a:t> data </a:t>
            </a:r>
            <a:r>
              <a:rPr lang="it-IT" sz="1800" dirty="0" err="1">
                <a:latin typeface="Lucida Console" panose="020B0609040504020204" pitchFamily="49" charset="0"/>
              </a:rPr>
              <a:t>extracted</a:t>
            </a:r>
            <a:r>
              <a:rPr lang="it-IT" sz="1800" dirty="0">
                <a:latin typeface="Lucida Console" panose="020B0609040504020204" pitchFamily="49" charset="0"/>
              </a:rPr>
              <a:t> from the </a:t>
            </a:r>
            <a:r>
              <a:rPr lang="it-IT" sz="1800" dirty="0" err="1">
                <a:latin typeface="Lucida Console" panose="020B0609040504020204" pitchFamily="49" charset="0"/>
              </a:rPr>
              <a:t>sensors</a:t>
            </a:r>
            <a:r>
              <a:rPr lang="it-IT" sz="1800" dirty="0">
                <a:latin typeface="Lucida Console" panose="020B0609040504020204" pitchFamily="49" charset="0"/>
              </a:rPr>
              <a:t>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08" y="1027906"/>
            <a:ext cx="4360647" cy="442601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04941" y="5430140"/>
            <a:ext cx="27622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Lucida Console" panose="020B0609040504020204" pitchFamily="49" charset="0"/>
              </a:rPr>
              <a:t>LSTM </a:t>
            </a:r>
            <a:r>
              <a:rPr lang="it-IT" sz="1400" dirty="0" err="1">
                <a:latin typeface="Lucida Console" panose="020B0609040504020204" pitchFamily="49" charset="0"/>
              </a:rPr>
              <a:t>unit</a:t>
            </a:r>
            <a:r>
              <a:rPr lang="it-IT" sz="1400" dirty="0">
                <a:latin typeface="Lucida Console" panose="020B0609040504020204" pitchFamily="49" charset="0"/>
              </a:rPr>
              <a:t> :  256</a:t>
            </a:r>
          </a:p>
          <a:p>
            <a:r>
              <a:rPr lang="it-IT" sz="1400" dirty="0" err="1">
                <a:latin typeface="Lucida Console" panose="020B0609040504020204" pitchFamily="49" charset="0"/>
              </a:rPr>
              <a:t>Input_shape</a:t>
            </a:r>
            <a:r>
              <a:rPr lang="it-IT" sz="1400" dirty="0">
                <a:latin typeface="Lucida Console" panose="020B0609040504020204" pitchFamily="49" charset="0"/>
              </a:rPr>
              <a:t> : 400x3000x1</a:t>
            </a:r>
          </a:p>
          <a:p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7264219" y="5655032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81%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05" y="2275839"/>
            <a:ext cx="18764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3765" y="365125"/>
            <a:ext cx="11893731" cy="4351338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Lucida Console" panose="020B0609040504020204" pitchFamily="49" charset="0"/>
              </a:rPr>
              <a:t>For 4° model a </a:t>
            </a:r>
            <a:r>
              <a:rPr lang="it-IT" sz="1800" dirty="0" err="1">
                <a:latin typeface="Lucida Console" panose="020B0609040504020204" pitchFamily="49" charset="0"/>
              </a:rPr>
              <a:t>Convolutional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Recurrent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Neural</a:t>
            </a:r>
            <a:r>
              <a:rPr lang="it-IT" sz="1800" dirty="0">
                <a:latin typeface="Lucida Console" panose="020B0609040504020204" pitchFamily="49" charset="0"/>
              </a:rPr>
              <a:t> Network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used</a:t>
            </a:r>
            <a:r>
              <a:rPr lang="it-IT" sz="1800" dirty="0">
                <a:latin typeface="Lucida Console" panose="020B0609040504020204" pitchFamily="49" charset="0"/>
              </a:rPr>
              <a:t>: the </a:t>
            </a:r>
            <a:r>
              <a:rPr lang="it-IT" sz="1800" dirty="0" err="1">
                <a:latin typeface="Lucida Console" panose="020B0609040504020204" pitchFamily="49" charset="0"/>
              </a:rPr>
              <a:t>dataset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is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composed</a:t>
            </a:r>
            <a:r>
              <a:rPr lang="it-IT" sz="1800" dirty="0">
                <a:latin typeface="Lucida Console" panose="020B0609040504020204" pitchFamily="49" charset="0"/>
              </a:rPr>
              <a:t> by the </a:t>
            </a:r>
            <a:r>
              <a:rPr lang="it-IT" sz="1800" dirty="0" err="1">
                <a:latin typeface="Lucida Console" panose="020B0609040504020204" pitchFamily="49" charset="0"/>
              </a:rPr>
              <a:t>same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dataset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used</a:t>
            </a:r>
            <a:r>
              <a:rPr lang="it-IT" sz="1800" dirty="0">
                <a:latin typeface="Lucida Console" panose="020B0609040504020204" pitchFamily="49" charset="0"/>
              </a:rPr>
              <a:t> in the </a:t>
            </a:r>
            <a:r>
              <a:rPr lang="it-IT" sz="1800" dirty="0" err="1">
                <a:latin typeface="Lucida Console" panose="020B0609040504020204" pitchFamily="49" charset="0"/>
              </a:rPr>
              <a:t>classic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Convolutional</a:t>
            </a:r>
            <a:r>
              <a:rPr lang="it-IT" sz="1800" dirty="0">
                <a:latin typeface="Lucida Console" panose="020B0609040504020204" pitchFamily="49" charset="0"/>
              </a:rPr>
              <a:t> </a:t>
            </a:r>
            <a:r>
              <a:rPr lang="it-IT" sz="1800" dirty="0" err="1">
                <a:latin typeface="Lucida Console" panose="020B0609040504020204" pitchFamily="49" charset="0"/>
              </a:rPr>
              <a:t>Neural</a:t>
            </a:r>
            <a:r>
              <a:rPr lang="it-IT" sz="1800" dirty="0">
                <a:latin typeface="Lucida Console" panose="020B0609040504020204" pitchFamily="49" charset="0"/>
              </a:rPr>
              <a:t> Network 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3" y="1647311"/>
            <a:ext cx="9466529" cy="319404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25975" y="5273429"/>
            <a:ext cx="3191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err="1">
                <a:latin typeface="Lucida Console" panose="020B0609040504020204" pitchFamily="49" charset="0"/>
              </a:rPr>
              <a:t>Input_shape</a:t>
            </a:r>
            <a:r>
              <a:rPr lang="it-IT" sz="1400" dirty="0">
                <a:latin typeface="Lucida Console" panose="020B0609040504020204" pitchFamily="49" charset="0"/>
              </a:rPr>
              <a:t> : 400x360x1008x4</a:t>
            </a:r>
          </a:p>
          <a:p>
            <a:r>
              <a:rPr lang="it-IT" sz="1400" dirty="0" err="1">
                <a:latin typeface="Lucida Console" panose="020B0609040504020204" pitchFamily="49" charset="0"/>
              </a:rPr>
              <a:t>LTSM_unit</a:t>
            </a:r>
            <a:r>
              <a:rPr lang="it-IT" sz="1400" dirty="0">
                <a:latin typeface="Lucida Console" panose="020B0609040504020204" pitchFamily="49" charset="0"/>
              </a:rPr>
              <a:t> : 40</a:t>
            </a:r>
          </a:p>
        </p:txBody>
      </p:sp>
      <p:sp>
        <p:nvSpPr>
          <p:cNvPr id="7" name="Rettangolo 6"/>
          <p:cNvSpPr/>
          <p:nvPr/>
        </p:nvSpPr>
        <p:spPr>
          <a:xfrm>
            <a:off x="7618662" y="5334984"/>
            <a:ext cx="408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>
                <a:latin typeface="Lucida Console" panose="020B0609040504020204" pitchFamily="49" charset="0"/>
              </a:rPr>
              <a:t>Accuracy</a:t>
            </a:r>
            <a:r>
              <a:rPr lang="it-IT" sz="2400" dirty="0">
                <a:latin typeface="Lucida Console" panose="020B0609040504020204" pitchFamily="49" charset="0"/>
              </a:rPr>
              <a:t> on test: 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84%</a:t>
            </a:r>
          </a:p>
        </p:txBody>
      </p:sp>
    </p:spTree>
    <p:extLst>
      <p:ext uri="{BB962C8B-B14F-4D97-AF65-F5344CB8AC3E}">
        <p14:creationId xmlns:p14="http://schemas.microsoft.com/office/powerpoint/2010/main" val="2849408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646</Words>
  <Application>Microsoft Macintosh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Bahnschrift SemiBold</vt:lpstr>
      <vt:lpstr>Calibri</vt:lpstr>
      <vt:lpstr>Calibri Light</vt:lpstr>
      <vt:lpstr>Lucida Console</vt:lpstr>
      <vt:lpstr>Wingdings</vt:lpstr>
      <vt:lpstr>Tema di Office</vt:lpstr>
      <vt:lpstr>Guess it in a few seconds</vt:lpstr>
      <vt:lpstr>Goal : Music Genre Classification</vt:lpstr>
      <vt:lpstr>Data collection</vt:lpstr>
      <vt:lpstr>Data Imputing</vt:lpstr>
      <vt:lpstr>Signal processing</vt:lpstr>
      <vt:lpstr>Neural Network models</vt:lpstr>
      <vt:lpstr> </vt:lpstr>
      <vt:lpstr> </vt:lpstr>
      <vt:lpstr> </vt:lpstr>
      <vt:lpstr>Basic Machine learning model</vt:lpstr>
      <vt:lpstr> </vt:lpstr>
      <vt:lpstr> </vt:lpstr>
      <vt:lpstr>Conclusion and improvement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in few seconds</dc:title>
  <dc:creator>Daniele</dc:creator>
  <cp:lastModifiedBy>Microsoft Office User</cp:lastModifiedBy>
  <cp:revision>41</cp:revision>
  <dcterms:created xsi:type="dcterms:W3CDTF">2019-07-16T12:12:39Z</dcterms:created>
  <dcterms:modified xsi:type="dcterms:W3CDTF">2019-07-16T22:33:48Z</dcterms:modified>
</cp:coreProperties>
</file>